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3" r:id="rId8"/>
    <p:sldId id="265" r:id="rId9"/>
    <p:sldId id="267" r:id="rId10"/>
    <p:sldId id="26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53"/>
    <p:restoredTop sz="95680"/>
  </p:normalViewPr>
  <p:slideViewPr>
    <p:cSldViewPr snapToGrid="0">
      <p:cViewPr varScale="1">
        <p:scale>
          <a:sx n="113" d="100"/>
          <a:sy n="113" d="100"/>
        </p:scale>
        <p:origin x="573" y="5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 descr="Background 0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4764"/>
            <a:ext cx="12185649" cy="6461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0" y="5157192"/>
            <a:ext cx="12191997" cy="1700808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8" name="Rectangle 7"/>
          <p:cNvSpPr/>
          <p:nvPr/>
        </p:nvSpPr>
        <p:spPr>
          <a:xfrm>
            <a:off x="2255573" y="1628800"/>
            <a:ext cx="9936425" cy="5229200"/>
          </a:xfrm>
          <a:prstGeom prst="rect">
            <a:avLst/>
          </a:prstGeom>
          <a:solidFill>
            <a:srgbClr val="008F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447595" y="2708921"/>
            <a:ext cx="9505056" cy="1470025"/>
          </a:xfrm>
        </p:spPr>
        <p:txBody>
          <a:bodyPr/>
          <a:lstStyle>
            <a:lvl1pPr eaLnBrk="1" hangingPunct="1">
              <a:defRPr sz="4400">
                <a:solidFill>
                  <a:schemeClr val="bg1"/>
                </a:solidFill>
              </a:defRPr>
            </a:lvl1pPr>
          </a:lstStyle>
          <a:p>
            <a:pPr eaLnBrk="1" hangingPunct="1"/>
            <a:r>
              <a:rPr lang="en-US" sz="3200" b="1" dirty="0">
                <a:solidFill>
                  <a:schemeClr val="bg1"/>
                </a:solidFill>
                <a:latin typeface="Open Sans" pitchFamily="-84" charset="0"/>
                <a:ea typeface="ＭＳ Ｐゴシック" pitchFamily="34" charset="-128"/>
              </a:rPr>
              <a:t>Headline Open Sans Bold 32pt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23659" y="4295527"/>
            <a:ext cx="8534400" cy="576064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Open San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453337"/>
            <a:ext cx="2844800" cy="365125"/>
          </a:xfrm>
        </p:spPr>
        <p:txBody>
          <a:bodyPr/>
          <a:lstStyle/>
          <a:p>
            <a:fld id="{A8262D4F-5219-E144-BB1A-F90D838D4A45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453337"/>
            <a:ext cx="386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453337"/>
            <a:ext cx="2844800" cy="365125"/>
          </a:xfrm>
        </p:spPr>
        <p:txBody>
          <a:bodyPr/>
          <a:lstStyle/>
          <a:p>
            <a:fld id="{9A0F43BF-CC6B-914C-B7BC-BBE9BC0FDC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284345"/>
      </p:ext>
    </p:extLst>
  </p:cSld>
  <p:clrMapOvr>
    <a:masterClrMapping/>
  </p:clrMapOvr>
  <p:transition spd="slow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62D4F-5219-E144-BB1A-F90D838D4A45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F43BF-CC6B-914C-B7BC-BBE9BC0FDC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747316"/>
      </p:ext>
    </p:extLst>
  </p:cSld>
  <p:clrMapOvr>
    <a:masterClrMapping/>
  </p:clrMapOvr>
  <p:transition spd="slow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84785"/>
            <a:ext cx="2743200" cy="46413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91477" y="1484785"/>
            <a:ext cx="7244523" cy="46413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62D4F-5219-E144-BB1A-F90D838D4A45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F43BF-CC6B-914C-B7BC-BBE9BC0FDC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452930"/>
      </p:ext>
    </p:extLst>
  </p:cSld>
  <p:clrMapOvr>
    <a:masterClrMapping/>
  </p:clrMapOvr>
  <p:transition spd="slow"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62D4F-5219-E144-BB1A-F90D838D4A45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F43BF-CC6B-914C-B7BC-BBE9BC0FDC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752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 descr="Background 0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3937"/>
            <a:ext cx="12191999" cy="6464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0" y="5157192"/>
            <a:ext cx="12191997" cy="1700808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8467" y="2060848"/>
            <a:ext cx="9116152" cy="792088"/>
          </a:xfrm>
        </p:spPr>
        <p:txBody>
          <a:bodyPr>
            <a:normAutofit/>
          </a:bodyPr>
          <a:lstStyle>
            <a:lvl1pPr algn="l">
              <a:defRPr sz="3000" b="1">
                <a:solidFill>
                  <a:srgbClr val="0079B8"/>
                </a:solidFill>
                <a:latin typeface="Open Sans"/>
              </a:defRPr>
            </a:lvl1pPr>
          </a:lstStyle>
          <a:p>
            <a:r>
              <a:rPr lang="en-US"/>
              <a:t>Click to edit Master title style</a:t>
            </a:r>
            <a:endParaRPr lang="id-ID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453337"/>
            <a:ext cx="2844800" cy="365125"/>
          </a:xfrm>
        </p:spPr>
        <p:txBody>
          <a:bodyPr/>
          <a:lstStyle/>
          <a:p>
            <a:fld id="{A8262D4F-5219-E144-BB1A-F90D838D4A45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453337"/>
            <a:ext cx="386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453337"/>
            <a:ext cx="2844800" cy="365125"/>
          </a:xfrm>
        </p:spPr>
        <p:txBody>
          <a:bodyPr/>
          <a:lstStyle/>
          <a:p>
            <a:fld id="{9A0F43BF-CC6B-914C-B7BC-BBE9BC0FDC8A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2548467" y="3429001"/>
            <a:ext cx="9116152" cy="3040422"/>
          </a:xfrm>
        </p:spPr>
        <p:txBody>
          <a:bodyPr/>
          <a:lstStyle>
            <a:lvl1pPr>
              <a:defRPr>
                <a:latin typeface="Open Sans"/>
              </a:defRPr>
            </a:lvl1pPr>
            <a:lvl2pPr>
              <a:defRPr>
                <a:latin typeface="Open Sans"/>
              </a:defRPr>
            </a:lvl2pPr>
            <a:lvl3pPr>
              <a:defRPr>
                <a:latin typeface="Open Sans"/>
              </a:defRPr>
            </a:lvl3pPr>
            <a:lvl4pPr>
              <a:defRPr>
                <a:latin typeface="Open Sans"/>
              </a:defRPr>
            </a:lvl4pPr>
            <a:lvl5pPr>
              <a:defRPr>
                <a:latin typeface="Open San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3"/>
          </p:nvPr>
        </p:nvSpPr>
        <p:spPr>
          <a:xfrm>
            <a:off x="2543606" y="2852936"/>
            <a:ext cx="9121013" cy="504056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id-ID" sz="2200" b="1" dirty="0">
                <a:solidFill>
                  <a:srgbClr val="0079B8"/>
                </a:solidFill>
                <a:latin typeface="Open Sans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  <a:buNone/>
            </a:pPr>
            <a:r>
              <a:rPr lang="en-US"/>
              <a:t>Click to edit Master subtitle style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154533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5520" y="4406901"/>
            <a:ext cx="9793088" cy="678284"/>
          </a:xfrm>
        </p:spPr>
        <p:txBody>
          <a:bodyPr anchor="t">
            <a:noAutofit/>
          </a:bodyPr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id-ID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5520" y="2906713"/>
            <a:ext cx="9793088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62D4F-5219-E144-BB1A-F90D838D4A45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F43BF-CC6B-914C-B7BC-BBE9BC0FDC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800327"/>
      </p:ext>
    </p:extLst>
  </p:cSld>
  <p:clrMapOvr>
    <a:masterClrMapping/>
  </p:clrMapOvr>
  <p:transition spd="slow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59563" y="2636912"/>
            <a:ext cx="4608512" cy="348925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64085" y="2636912"/>
            <a:ext cx="4718315" cy="348925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62D4F-5219-E144-BB1A-F90D838D4A45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F43BF-CC6B-914C-B7BC-BBE9BC0FDC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704476"/>
      </p:ext>
    </p:extLst>
  </p:cSld>
  <p:clrMapOvr>
    <a:masterClrMapping/>
  </p:clrMapOvr>
  <p:transition spd="slow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9563" y="1484784"/>
            <a:ext cx="9422837" cy="100811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59563" y="2132856"/>
            <a:ext cx="4608512" cy="639762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59563" y="2708920"/>
            <a:ext cx="4608512" cy="345638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60096" y="2708919"/>
            <a:ext cx="4622304" cy="345638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62D4F-5219-E144-BB1A-F90D838D4A45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F43BF-CC6B-914C-B7BC-BBE9BC0FDC8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2"/>
          <p:cNvSpPr>
            <a:spLocks noGrp="1"/>
          </p:cNvSpPr>
          <p:nvPr>
            <p:ph type="body" idx="13"/>
          </p:nvPr>
        </p:nvSpPr>
        <p:spPr>
          <a:xfrm>
            <a:off x="6960096" y="2132856"/>
            <a:ext cx="4608512" cy="639762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12565007"/>
      </p:ext>
    </p:extLst>
  </p:cSld>
  <p:clrMapOvr>
    <a:masterClrMapping/>
  </p:clrMapOvr>
  <p:transition spd="slow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62D4F-5219-E144-BB1A-F90D838D4A45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F43BF-CC6B-914C-B7BC-BBE9BC0FDC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825492"/>
      </p:ext>
    </p:extLst>
  </p:cSld>
  <p:clrMapOvr>
    <a:masterClrMapping/>
  </p:clrMapOvr>
  <p:transition spd="slow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62D4F-5219-E144-BB1A-F90D838D4A45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F43BF-CC6B-914C-B7BC-BBE9BC0FDC8A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1" descr="Background 0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63"/>
            <a:ext cx="12924839" cy="685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751000" y="2859881"/>
            <a:ext cx="9422837" cy="1143000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47334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3605" y="1628800"/>
            <a:ext cx="9025003" cy="802010"/>
          </a:xfrm>
        </p:spPr>
        <p:txBody>
          <a:bodyPr anchor="b">
            <a:normAutofit/>
          </a:bodyPr>
          <a:lstStyle>
            <a:lvl1pPr algn="l">
              <a:defRPr sz="3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3607" y="2564904"/>
            <a:ext cx="4224469" cy="367240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60097" y="2564904"/>
            <a:ext cx="4573356" cy="367216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62D4F-5219-E144-BB1A-F90D838D4A45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F43BF-CC6B-914C-B7BC-BBE9BC0FDC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26407"/>
      </p:ext>
    </p:extLst>
  </p:cSld>
  <p:clrMapOvr>
    <a:masterClrMapping/>
  </p:clrMapOvr>
  <p:transition spd="slow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9178891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1916832"/>
            <a:ext cx="9178891" cy="281074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9178891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62D4F-5219-E144-BB1A-F90D838D4A45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F43BF-CC6B-914C-B7BC-BBE9BC0FDC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788484"/>
      </p:ext>
    </p:extLst>
  </p:cSld>
  <p:clrMapOvr>
    <a:masterClrMapping/>
  </p:clrMapOvr>
  <p:transition spd="slow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" descr="Background 02.jp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64"/>
            <a:ext cx="12191999" cy="6464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5157192"/>
            <a:ext cx="12191997" cy="1700808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59563" y="1484784"/>
            <a:ext cx="942283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d-ID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59563" y="2636912"/>
            <a:ext cx="9422837" cy="34892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45333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262D4F-5219-E144-BB1A-F90D838D4A45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45333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45333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0F43BF-CC6B-914C-B7BC-BBE9BC0FDC8A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14" descr="header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12192000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55577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3000" b="1" kern="1200">
          <a:solidFill>
            <a:srgbClr val="0079B8"/>
          </a:solidFill>
          <a:latin typeface="Open Sans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Open Sans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Open Sans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Open Sans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Open Sans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Open Sans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languages-cultures.uq.edu.au/communicating-floodin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AFE126-FED9-03A6-A4B8-7194E51A82E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Flooding Youth Futures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ACCA22-9FCE-F205-E422-5F4693C076F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D" dirty="0"/>
              <a:t>”</a:t>
            </a:r>
            <a:r>
              <a:rPr lang="en-ID" dirty="0" err="1"/>
              <a:t>Merusak</a:t>
            </a:r>
            <a:r>
              <a:rPr lang="en-ID" dirty="0"/>
              <a:t> Masa </a:t>
            </a:r>
            <a:r>
              <a:rPr lang="en-ID" dirty="0" err="1"/>
              <a:t>Depan</a:t>
            </a:r>
            <a:r>
              <a:rPr lang="en-ID" dirty="0"/>
              <a:t> Pemuda"</a:t>
            </a:r>
            <a:endParaRPr lang="en-US" dirty="0"/>
          </a:p>
        </p:txBody>
      </p:sp>
      <p:pic>
        <p:nvPicPr>
          <p:cNvPr id="5" name="Picture 4" descr="A logo of a university&#10;&#10;Description automatically generated">
            <a:extLst>
              <a:ext uri="{FF2B5EF4-FFF2-40B4-BE49-F238E27FC236}">
                <a16:creationId xmlns:a16="http://schemas.microsoft.com/office/drawing/2014/main" id="{AA0C1A76-7D76-75EC-9F8D-3098A1FBBD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5157" y="143587"/>
            <a:ext cx="1808843" cy="1421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643486"/>
      </p:ext>
    </p:extLst>
  </p:cSld>
  <p:clrMapOvr>
    <a:masterClrMapping/>
  </p:clrMapOvr>
  <p:transition spd="slow"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8EA770-30F9-905C-EA22-7A12EA3A3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3308" y="592804"/>
            <a:ext cx="6874314" cy="1262216"/>
          </a:xfrm>
        </p:spPr>
        <p:txBody>
          <a:bodyPr>
            <a:normAutofit fontScale="90000"/>
          </a:bodyPr>
          <a:lstStyle/>
          <a:p>
            <a:r>
              <a:rPr lang="en-ID" sz="4000" i="1" dirty="0">
                <a:effectLst/>
                <a:latin typeface="TimesNewRomanPS"/>
              </a:rPr>
              <a:t>Brainstorm and Sharing Session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811983-12B5-999F-4F97-708DA76424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8467" y="2274849"/>
            <a:ext cx="9116152" cy="4194574"/>
          </a:xfrm>
        </p:spPr>
        <p:txBody>
          <a:bodyPr>
            <a:normAutofit lnSpcReduction="10000"/>
          </a:bodyPr>
          <a:lstStyle/>
          <a:p>
            <a:pPr marL="914400" lvl="1" indent="-457200">
              <a:buFont typeface="+mj-lt"/>
              <a:buAutoNum type="arabicPeriod"/>
            </a:pPr>
            <a:r>
              <a:rPr lang="en-US" dirty="0"/>
              <a:t>Please, make a group of 7 or 8 people.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Introduce yourself to each other in the group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Discuss and take a notes (30 minutes):</a:t>
            </a:r>
          </a:p>
          <a:p>
            <a:pPr marL="1314450" lvl="2" indent="-457200">
              <a:lnSpc>
                <a:spcPct val="150000"/>
              </a:lnSpc>
            </a:pPr>
            <a:r>
              <a:rPr lang="en-US" dirty="0"/>
              <a:t>Your experience with flooding</a:t>
            </a:r>
          </a:p>
          <a:p>
            <a:pPr marL="1314450" lvl="2" indent="-457200"/>
            <a:r>
              <a:rPr lang="en-US" dirty="0"/>
              <a:t>What you think might be a potential solution</a:t>
            </a:r>
          </a:p>
          <a:p>
            <a:pPr marL="1314450" lvl="2" indent="-457200"/>
            <a:r>
              <a:rPr lang="en-US" dirty="0"/>
              <a:t>Where do you think we can find the money/funding to implement the solution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Within your group decide two/three best solutions in the group with justification why it is the best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Next session (after lunch) – Each group will be invited to share the result of their discussion and their two/three best solutions together with the justification</a:t>
            </a:r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667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172FD-1281-CE41-E401-704872535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4468" y="428473"/>
            <a:ext cx="7437665" cy="792088"/>
          </a:xfrm>
        </p:spPr>
        <p:txBody>
          <a:bodyPr>
            <a:normAutofit/>
          </a:bodyPr>
          <a:lstStyle/>
          <a:p>
            <a:r>
              <a:rPr lang="en-US" sz="2800" dirty="0" err="1"/>
              <a:t>Latar</a:t>
            </a:r>
            <a:r>
              <a:rPr lang="en-US" sz="2800" dirty="0"/>
              <a:t> </a:t>
            </a:r>
            <a:r>
              <a:rPr lang="en-US" sz="2800" dirty="0" err="1"/>
              <a:t>Belakang</a:t>
            </a:r>
            <a:r>
              <a:rPr lang="en-US" sz="2800" dirty="0"/>
              <a:t> </a:t>
            </a:r>
            <a:r>
              <a:rPr lang="en-US" sz="2800" dirty="0" err="1"/>
              <a:t>Proyek</a:t>
            </a:r>
            <a:r>
              <a:rPr lang="en-US" sz="2800" dirty="0"/>
              <a:t> </a:t>
            </a:r>
            <a:r>
              <a:rPr lang="en-US" sz="2800" dirty="0" err="1"/>
              <a:t>Penelitian</a:t>
            </a:r>
            <a:r>
              <a:rPr lang="en-US" sz="2800" dirty="0"/>
              <a:t> </a:t>
            </a:r>
          </a:p>
        </p:txBody>
      </p:sp>
      <p:pic>
        <p:nvPicPr>
          <p:cNvPr id="6" name="Content Placeholder 5" descr="A logo with text and a yellow and brown design&#10;&#10;Description automatically generated with medium confidence">
            <a:extLst>
              <a:ext uri="{FF2B5EF4-FFF2-40B4-BE49-F238E27FC236}">
                <a16:creationId xmlns:a16="http://schemas.microsoft.com/office/drawing/2014/main" id="{A676B511-E77B-CA38-D898-706B815312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42420" y="5588763"/>
            <a:ext cx="1861692" cy="840764"/>
          </a:xfrm>
        </p:spPr>
      </p:pic>
      <p:sp>
        <p:nvSpPr>
          <p:cNvPr id="4" name="Subtitle 3">
            <a:extLst>
              <a:ext uri="{FF2B5EF4-FFF2-40B4-BE49-F238E27FC236}">
                <a16:creationId xmlns:a16="http://schemas.microsoft.com/office/drawing/2014/main" id="{145578D3-6DF0-69AB-52BF-DBE261E6C81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1766992" y="2091786"/>
            <a:ext cx="9897627" cy="2746198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70000"/>
              </a:lnSpc>
            </a:pPr>
            <a:r>
              <a:rPr lang="en-US" b="0" dirty="0" err="1"/>
              <a:t>Proyek</a:t>
            </a:r>
            <a:r>
              <a:rPr lang="en-US" b="0" dirty="0"/>
              <a:t> "Flooding Youth Futures: Australian and Indonesian Climate Change Adaptation Stories" </a:t>
            </a:r>
            <a:r>
              <a:rPr lang="en-US" b="0" dirty="0" err="1"/>
              <a:t>adalah</a:t>
            </a:r>
            <a:r>
              <a:rPr lang="en-US" b="0" dirty="0"/>
              <a:t> </a:t>
            </a:r>
            <a:r>
              <a:rPr lang="en-US" b="0" dirty="0" err="1"/>
              <a:t>hasil</a:t>
            </a:r>
            <a:r>
              <a:rPr lang="en-US" b="0" dirty="0"/>
              <a:t> </a:t>
            </a:r>
            <a:r>
              <a:rPr lang="en-US" b="0" dirty="0" err="1"/>
              <a:t>kerjasama</a:t>
            </a:r>
            <a:r>
              <a:rPr lang="en-US" b="0" dirty="0"/>
              <a:t> </a:t>
            </a:r>
            <a:r>
              <a:rPr lang="en-US" b="0" dirty="0" err="1"/>
              <a:t>antara</a:t>
            </a:r>
            <a:r>
              <a:rPr lang="en-US" b="0" dirty="0"/>
              <a:t> </a:t>
            </a:r>
            <a:r>
              <a:rPr lang="en-US" dirty="0"/>
              <a:t>Creative Digital English, BINUS University </a:t>
            </a:r>
            <a:r>
              <a:rPr lang="en-US" b="0" dirty="0"/>
              <a:t>dan </a:t>
            </a:r>
            <a:r>
              <a:rPr lang="en-US" dirty="0"/>
              <a:t>School of Languages and Cultures, </a:t>
            </a:r>
            <a:r>
              <a:rPr lang="en-US" b="0" dirty="0"/>
              <a:t>University of Queensland (UQ). </a:t>
            </a:r>
            <a:r>
              <a:rPr lang="en-US" b="0" dirty="0" err="1"/>
              <a:t>Proyek</a:t>
            </a:r>
            <a:r>
              <a:rPr lang="en-US" b="0" dirty="0"/>
              <a:t> </a:t>
            </a:r>
            <a:r>
              <a:rPr lang="en-US" b="0" dirty="0" err="1"/>
              <a:t>ini</a:t>
            </a:r>
            <a:r>
              <a:rPr lang="en-US" b="0" dirty="0"/>
              <a:t> </a:t>
            </a:r>
            <a:r>
              <a:rPr lang="en-US" b="0" dirty="0" err="1"/>
              <a:t>bertujuan</a:t>
            </a:r>
            <a:r>
              <a:rPr lang="en-US" b="0" dirty="0"/>
              <a:t> </a:t>
            </a:r>
            <a:r>
              <a:rPr lang="en-US" b="0" dirty="0" err="1"/>
              <a:t>untuk</a:t>
            </a:r>
            <a:r>
              <a:rPr lang="en-US" b="0" dirty="0"/>
              <a:t> </a:t>
            </a:r>
            <a:r>
              <a:rPr lang="en-US" b="0" dirty="0" err="1"/>
              <a:t>mengeksplorasi</a:t>
            </a:r>
            <a:r>
              <a:rPr lang="en-US" b="0" dirty="0"/>
              <a:t> dan </a:t>
            </a:r>
            <a:r>
              <a:rPr lang="en-US" b="0" dirty="0" err="1"/>
              <a:t>berbagi</a:t>
            </a:r>
            <a:r>
              <a:rPr lang="en-US" b="0" dirty="0"/>
              <a:t> cerita </a:t>
            </a:r>
            <a:r>
              <a:rPr lang="en-US" b="0" dirty="0" err="1"/>
              <a:t>serta</a:t>
            </a:r>
            <a:r>
              <a:rPr lang="en-US" b="0" dirty="0"/>
              <a:t> </a:t>
            </a:r>
            <a:r>
              <a:rPr lang="en-US" b="0" dirty="0" err="1"/>
              <a:t>pengalaman</a:t>
            </a:r>
            <a:r>
              <a:rPr lang="en-US" b="0" dirty="0"/>
              <a:t> </a:t>
            </a:r>
            <a:r>
              <a:rPr lang="en-US" b="0" dirty="0" err="1"/>
              <a:t>adaptasi</a:t>
            </a:r>
            <a:r>
              <a:rPr lang="en-US" b="0" dirty="0"/>
              <a:t> </a:t>
            </a:r>
            <a:r>
              <a:rPr lang="en-US" b="0" dirty="0" err="1"/>
              <a:t>perubahan</a:t>
            </a:r>
            <a:r>
              <a:rPr lang="en-US" b="0" dirty="0"/>
              <a:t> </a:t>
            </a:r>
            <a:r>
              <a:rPr lang="en-US" b="0" dirty="0" err="1"/>
              <a:t>iklim</a:t>
            </a:r>
            <a:r>
              <a:rPr lang="en-US" b="0" dirty="0"/>
              <a:t> </a:t>
            </a:r>
            <a:r>
              <a:rPr lang="en-US" b="0" dirty="0" err="1"/>
              <a:t>dari</a:t>
            </a:r>
            <a:r>
              <a:rPr lang="en-US" b="0" dirty="0"/>
              <a:t> </a:t>
            </a:r>
            <a:r>
              <a:rPr lang="en-US" b="0" dirty="0" err="1"/>
              <a:t>perspektif</a:t>
            </a:r>
            <a:r>
              <a:rPr lang="en-US" b="0" dirty="0"/>
              <a:t> pemuda di Australia dan Indonesia.</a:t>
            </a:r>
          </a:p>
          <a:p>
            <a:pPr marL="0" indent="0">
              <a:lnSpc>
                <a:spcPct val="170000"/>
              </a:lnSpc>
              <a:buNone/>
            </a:pPr>
            <a:endParaRPr lang="en-US" b="0" dirty="0"/>
          </a:p>
          <a:p>
            <a:pPr>
              <a:lnSpc>
                <a:spcPct val="170000"/>
              </a:lnSpc>
            </a:pPr>
            <a:r>
              <a:rPr lang="en-US" b="0" dirty="0" err="1"/>
              <a:t>Proyek</a:t>
            </a:r>
            <a:r>
              <a:rPr lang="en-US" b="0" dirty="0"/>
              <a:t> "Flooding Youth Futures: Australian and Indonesian Climate Change Adaptation Stories" </a:t>
            </a:r>
            <a:r>
              <a:rPr lang="en-US" b="0" dirty="0" err="1"/>
              <a:t>ini</a:t>
            </a:r>
            <a:r>
              <a:rPr lang="en-US" b="0" dirty="0"/>
              <a:t> </a:t>
            </a:r>
            <a:r>
              <a:rPr lang="en-US" b="0" dirty="0" err="1"/>
              <a:t>didanai</a:t>
            </a:r>
            <a:r>
              <a:rPr lang="en-US" b="0" dirty="0"/>
              <a:t> oleh </a:t>
            </a:r>
            <a:r>
              <a:rPr lang="en-US" b="0" dirty="0" err="1"/>
              <a:t>hibah</a:t>
            </a:r>
            <a:r>
              <a:rPr lang="en-US" b="0" dirty="0"/>
              <a:t> </a:t>
            </a:r>
            <a:r>
              <a:rPr lang="en-US" b="0" dirty="0" err="1"/>
              <a:t>dari</a:t>
            </a:r>
            <a:r>
              <a:rPr lang="en-US" b="0" dirty="0"/>
              <a:t> </a:t>
            </a:r>
            <a:r>
              <a:rPr lang="en-US" dirty="0"/>
              <a:t>Australian Indonesian Institute (AII)</a:t>
            </a:r>
            <a:r>
              <a:rPr lang="en-US" b="0" dirty="0"/>
              <a:t>, yang </a:t>
            </a:r>
            <a:r>
              <a:rPr lang="en-US" b="0" dirty="0" err="1"/>
              <a:t>berada</a:t>
            </a:r>
            <a:r>
              <a:rPr lang="en-US" b="0" dirty="0"/>
              <a:t> di </a:t>
            </a:r>
            <a:r>
              <a:rPr lang="en-US" b="0" dirty="0" err="1"/>
              <a:t>bawah</a:t>
            </a:r>
            <a:r>
              <a:rPr lang="en-US" b="0" dirty="0"/>
              <a:t> </a:t>
            </a:r>
            <a:r>
              <a:rPr lang="en-US" dirty="0"/>
              <a:t>Kementerian </a:t>
            </a:r>
            <a:r>
              <a:rPr lang="en-US" dirty="0" err="1"/>
              <a:t>Dalam</a:t>
            </a:r>
            <a:r>
              <a:rPr lang="en-US" dirty="0"/>
              <a:t> Negeri Australia (DFAT)</a:t>
            </a:r>
            <a:r>
              <a:rPr lang="en-US" b="0" dirty="0"/>
              <a:t>.</a:t>
            </a:r>
          </a:p>
          <a:p>
            <a:pPr>
              <a:lnSpc>
                <a:spcPct val="170000"/>
              </a:lnSpc>
            </a:pPr>
            <a:endParaRPr lang="en-US" b="0" dirty="0"/>
          </a:p>
        </p:txBody>
      </p:sp>
      <p:pic>
        <p:nvPicPr>
          <p:cNvPr id="8" name="Picture 7" descr="A close-up of a sign&#10;&#10;Description automatically generated">
            <a:extLst>
              <a:ext uri="{FF2B5EF4-FFF2-40B4-BE49-F238E27FC236}">
                <a16:creationId xmlns:a16="http://schemas.microsoft.com/office/drawing/2014/main" id="{EE09932B-9C9F-7AA0-6EF8-E310BD7F8D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4112" y="5588763"/>
            <a:ext cx="4742413" cy="1091175"/>
          </a:xfrm>
          <a:prstGeom prst="rect">
            <a:avLst/>
          </a:prstGeom>
        </p:spPr>
      </p:pic>
      <p:pic>
        <p:nvPicPr>
          <p:cNvPr id="3" name="Picture 2" descr="A logo of a university&#10;&#10;Description automatically generated">
            <a:extLst>
              <a:ext uri="{FF2B5EF4-FFF2-40B4-BE49-F238E27FC236}">
                <a16:creationId xmlns:a16="http://schemas.microsoft.com/office/drawing/2014/main" id="{97135854-5DE0-A32E-D7B9-018CB87B81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21146" y="174676"/>
            <a:ext cx="1808843" cy="1421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0619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064E1-A9A4-9D88-A873-D7604A68A5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9234" y="445269"/>
            <a:ext cx="9116152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Creative Digital English</a:t>
            </a:r>
            <a:br>
              <a:rPr lang="en-US" dirty="0"/>
            </a:br>
            <a:r>
              <a:rPr lang="en-US" dirty="0"/>
              <a:t>BINUS UNIVERSITY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9F4154-BF0D-46BE-2335-EB3B86A166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3749" y="2012246"/>
            <a:ext cx="5323561" cy="4176682"/>
          </a:xfrm>
        </p:spPr>
        <p:txBody>
          <a:bodyPr/>
          <a:lstStyle/>
          <a:p>
            <a:r>
              <a:rPr lang="en-US" sz="2000" b="0" dirty="0" err="1"/>
              <a:t>Perubahan</a:t>
            </a:r>
            <a:r>
              <a:rPr lang="en-US" sz="2000" b="0" dirty="0"/>
              <a:t> Name Program – </a:t>
            </a:r>
            <a:r>
              <a:rPr lang="en-US" sz="2000" b="1" dirty="0"/>
              <a:t>English Department/ Sastra </a:t>
            </a:r>
            <a:r>
              <a:rPr lang="en-US" sz="2000" b="1" dirty="0" err="1"/>
              <a:t>Inggris</a:t>
            </a:r>
            <a:endParaRPr lang="en-US" sz="2000" b="1" dirty="0"/>
          </a:p>
          <a:p>
            <a:pPr marL="0" indent="0">
              <a:buNone/>
            </a:pPr>
            <a:endParaRPr lang="en-US" sz="2000" b="0" dirty="0"/>
          </a:p>
          <a:p>
            <a:r>
              <a:rPr lang="en-US" sz="2000" b="0" dirty="0"/>
              <a:t>The </a:t>
            </a:r>
            <a:r>
              <a:rPr lang="en-US" sz="2000" b="1" dirty="0"/>
              <a:t>Creative Digital English </a:t>
            </a:r>
            <a:r>
              <a:rPr lang="en-US" sz="2000" b="0" dirty="0"/>
              <a:t>program is an interdisciplinary major that merges the study of English language, literature, linguistics, culture, and creative writing with a strong emphasis on digital communication, media, and technology. </a:t>
            </a:r>
          </a:p>
          <a:p>
            <a:endParaRPr lang="en-US" dirty="0"/>
          </a:p>
        </p:txBody>
      </p:sp>
      <p:pic>
        <p:nvPicPr>
          <p:cNvPr id="5" name="Picture 4" descr="A red sign with white text&#10;&#10;Description automatically generated">
            <a:extLst>
              <a:ext uri="{FF2B5EF4-FFF2-40B4-BE49-F238E27FC236}">
                <a16:creationId xmlns:a16="http://schemas.microsoft.com/office/drawing/2014/main" id="{5DD95B21-A749-5ACE-20BF-E7E7CF4C0E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4303" y="2222246"/>
            <a:ext cx="4179652" cy="23928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503848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2B9C6-5D6A-1495-E41D-AF6FC721C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82827" y="1753910"/>
            <a:ext cx="2421699" cy="2952744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Research Roadmap – </a:t>
            </a:r>
            <a:br>
              <a:rPr lang="en-US" dirty="0"/>
            </a:br>
            <a:r>
              <a:rPr lang="en-US" dirty="0"/>
              <a:t>Creative Digital English</a:t>
            </a:r>
          </a:p>
        </p:txBody>
      </p:sp>
      <p:pic>
        <p:nvPicPr>
          <p:cNvPr id="8" name="Picture 7" descr="A white and black document with yellow text&#10;&#10;Description automatically generated">
            <a:extLst>
              <a:ext uri="{FF2B5EF4-FFF2-40B4-BE49-F238E27FC236}">
                <a16:creationId xmlns:a16="http://schemas.microsoft.com/office/drawing/2014/main" id="{0098F20F-B1EA-B8E2-9EF4-8242EC513E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967" y="89413"/>
            <a:ext cx="9596859" cy="6768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8057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99F0A-077C-9C59-9B14-05BB33F08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6954" y="294678"/>
            <a:ext cx="6282383" cy="792088"/>
          </a:xfrm>
        </p:spPr>
        <p:txBody>
          <a:bodyPr>
            <a:normAutofit/>
          </a:bodyPr>
          <a:lstStyle/>
          <a:p>
            <a:r>
              <a:rPr lang="en-US" sz="4000" dirty="0"/>
              <a:t>Flooding Youth Futures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B7940A-60D6-29C3-A890-CC2BDA3D75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4164" y="2154477"/>
            <a:ext cx="9660455" cy="4314946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err="1"/>
              <a:t>Kolaborasi</a:t>
            </a:r>
            <a:r>
              <a:rPr lang="en-US" dirty="0"/>
              <a:t> </a:t>
            </a:r>
            <a:r>
              <a:rPr lang="en-US" dirty="0" err="1"/>
              <a:t>Penelitian</a:t>
            </a:r>
            <a:r>
              <a:rPr lang="en-US" dirty="0"/>
              <a:t> </a:t>
            </a:r>
            <a:r>
              <a:rPr lang="en-US" dirty="0" err="1"/>
              <a:t>Internasional</a:t>
            </a:r>
            <a:r>
              <a:rPr lang="en-US" dirty="0"/>
              <a:t> </a:t>
            </a:r>
          </a:p>
          <a:p>
            <a:pPr lvl="1"/>
            <a:r>
              <a:rPr lang="en-US" dirty="0" err="1"/>
              <a:t>Publikasi</a:t>
            </a:r>
            <a:r>
              <a:rPr lang="en-US" dirty="0"/>
              <a:t> Bersama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/>
              <a:t>Pengabdian</a:t>
            </a:r>
            <a:r>
              <a:rPr lang="en-US" dirty="0"/>
              <a:t> Pada Masyarakat </a:t>
            </a:r>
          </a:p>
          <a:p>
            <a:pPr lvl="1"/>
            <a:r>
              <a:rPr lang="en-US" dirty="0" err="1"/>
              <a:t>Pengembangan</a:t>
            </a:r>
            <a:r>
              <a:rPr lang="en-US" dirty="0"/>
              <a:t> </a:t>
            </a:r>
            <a:r>
              <a:rPr lang="en-US" dirty="0" err="1"/>
              <a:t>Materi</a:t>
            </a:r>
            <a:r>
              <a:rPr lang="en-US" dirty="0"/>
              <a:t> </a:t>
            </a:r>
            <a:r>
              <a:rPr lang="en-US" dirty="0" err="1"/>
              <a:t>Pembelajaran</a:t>
            </a:r>
            <a:r>
              <a:rPr lang="en-US" dirty="0"/>
              <a:t> BIPA (Community Development – Digital Content)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/>
              <a:t>Pengajaran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Program Enrichment - Research Track (</a:t>
            </a:r>
            <a:r>
              <a:rPr lang="en-US" dirty="0" err="1"/>
              <a:t>Publikasi</a:t>
            </a:r>
            <a:r>
              <a:rPr lang="en-US" dirty="0"/>
              <a:t> </a:t>
            </a:r>
            <a:r>
              <a:rPr lang="en-US" dirty="0" err="1"/>
              <a:t>Mahasiswa</a:t>
            </a:r>
            <a:r>
              <a:rPr lang="en-US" dirty="0"/>
              <a:t> dan Research Training)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33B28FC7-C7A8-FFA5-0BD3-222239CCB923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4285410" y="1086766"/>
            <a:ext cx="7906590" cy="5040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dirty="0"/>
              <a:t>Model Kerjasama </a:t>
            </a:r>
            <a:r>
              <a:rPr lang="en-US" sz="1400" dirty="0" err="1"/>
              <a:t>Internasional</a:t>
            </a:r>
            <a:r>
              <a:rPr lang="en-US" sz="1400" dirty="0"/>
              <a:t> – Tri Dharma </a:t>
            </a:r>
            <a:r>
              <a:rPr lang="en-US" sz="1400" dirty="0" err="1"/>
              <a:t>Perguruan</a:t>
            </a:r>
            <a:r>
              <a:rPr lang="en-US" sz="1400" dirty="0"/>
              <a:t> Tinggi</a:t>
            </a:r>
          </a:p>
        </p:txBody>
      </p:sp>
    </p:spTree>
    <p:extLst>
      <p:ext uri="{BB962C8B-B14F-4D97-AF65-F5344CB8AC3E}">
        <p14:creationId xmlns:p14="http://schemas.microsoft.com/office/powerpoint/2010/main" val="6011162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8EA770-30F9-905C-EA22-7A12EA3A3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3881" y="666945"/>
            <a:ext cx="6874314" cy="1262216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Kolaborasi</a:t>
            </a:r>
            <a:r>
              <a:rPr lang="en-US" dirty="0"/>
              <a:t> </a:t>
            </a:r>
            <a:r>
              <a:rPr lang="en-US" dirty="0" err="1"/>
              <a:t>Penelitian</a:t>
            </a:r>
            <a:r>
              <a:rPr lang="en-US" dirty="0"/>
              <a:t> </a:t>
            </a:r>
            <a:r>
              <a:rPr lang="en-US" dirty="0" err="1"/>
              <a:t>Internasional</a:t>
            </a:r>
            <a:r>
              <a:rPr lang="en-US" dirty="0"/>
              <a:t> – </a:t>
            </a:r>
            <a:r>
              <a:rPr lang="en-US" dirty="0" err="1"/>
              <a:t>Publikasi</a:t>
            </a:r>
            <a:r>
              <a:rPr lang="en-US" dirty="0"/>
              <a:t> Bersama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811983-12B5-999F-4F97-708DA76424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8467" y="2274849"/>
            <a:ext cx="9116152" cy="4194574"/>
          </a:xfrm>
        </p:spPr>
        <p:txBody>
          <a:bodyPr>
            <a:normAutofit/>
          </a:bodyPr>
          <a:lstStyle/>
          <a:p>
            <a:r>
              <a:rPr lang="en-US" b="1" dirty="0"/>
              <a:t>Topik </a:t>
            </a:r>
            <a:r>
              <a:rPr lang="en-US" b="1" dirty="0" err="1"/>
              <a:t>Besar</a:t>
            </a:r>
            <a:r>
              <a:rPr lang="en-US" b="1" dirty="0"/>
              <a:t>: </a:t>
            </a:r>
          </a:p>
          <a:p>
            <a:pPr marL="457200" lvl="1" indent="0">
              <a:buNone/>
            </a:pPr>
            <a:r>
              <a:rPr lang="en-US" dirty="0" err="1"/>
              <a:t>Bagaimana</a:t>
            </a:r>
            <a:r>
              <a:rPr lang="en-US" dirty="0"/>
              <a:t> </a:t>
            </a:r>
            <a:r>
              <a:rPr lang="en-US" dirty="0" err="1"/>
              <a:t>banjir</a:t>
            </a:r>
            <a:r>
              <a:rPr lang="en-US" dirty="0"/>
              <a:t> dan </a:t>
            </a:r>
            <a:r>
              <a:rPr lang="en-US" dirty="0" err="1"/>
              <a:t>dampaknya</a:t>
            </a:r>
            <a:r>
              <a:rPr lang="en-US" dirty="0"/>
              <a:t> </a:t>
            </a:r>
            <a:r>
              <a:rPr lang="en-US" dirty="0" err="1"/>
              <a:t>dikomunikasikan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berbagai</a:t>
            </a:r>
            <a:r>
              <a:rPr lang="en-US" dirty="0"/>
              <a:t> </a:t>
            </a:r>
            <a:r>
              <a:rPr lang="en-US" dirty="0" err="1"/>
              <a:t>pemangku</a:t>
            </a:r>
            <a:r>
              <a:rPr lang="en-US" dirty="0"/>
              <a:t> </a:t>
            </a:r>
            <a:r>
              <a:rPr lang="en-US" dirty="0" err="1"/>
              <a:t>kepentingan</a:t>
            </a:r>
            <a:r>
              <a:rPr lang="en-US" dirty="0"/>
              <a:t> dan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dampak</a:t>
            </a:r>
            <a:r>
              <a:rPr lang="en-US" dirty="0"/>
              <a:t> </a:t>
            </a:r>
            <a:r>
              <a:rPr lang="en-US" dirty="0" err="1"/>
              <a:t>apa</a:t>
            </a:r>
            <a:endParaRPr lang="en-US" dirty="0"/>
          </a:p>
          <a:p>
            <a:pPr marL="457200" lvl="1" indent="0">
              <a:buNone/>
            </a:pPr>
            <a:r>
              <a:rPr lang="en-US" dirty="0"/>
              <a:t>	</a:t>
            </a:r>
          </a:p>
          <a:p>
            <a:r>
              <a:rPr lang="en-US" b="1" dirty="0" err="1"/>
              <a:t>Publikasi</a:t>
            </a:r>
            <a:r>
              <a:rPr lang="en-US" b="1" dirty="0"/>
              <a:t>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Representing the voices of those living with seawater incursion in Indonesia (</a:t>
            </a:r>
            <a:r>
              <a:rPr lang="en-US" i="1" dirty="0"/>
              <a:t>Book Chapter</a:t>
            </a:r>
            <a:r>
              <a:rPr lang="en-US" dirty="0"/>
              <a:t>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Creating common knowledge about the causes of tidal flooding in Kendal Regency, Indonesia (</a:t>
            </a:r>
            <a:r>
              <a:rPr lang="en-US" i="1" dirty="0"/>
              <a:t>Journal Signs and Society</a:t>
            </a:r>
            <a:r>
              <a:rPr lang="en-US" dirty="0"/>
              <a:t>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Communicating “responsibly”: Provincial government communications about the causes of tidal flooding in Indonesia (</a:t>
            </a:r>
            <a:r>
              <a:rPr lang="en-US" i="1" dirty="0"/>
              <a:t>Language in Society</a:t>
            </a:r>
            <a:r>
              <a:rPr lang="en-US" dirty="0"/>
              <a:t>)</a:t>
            </a:r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0817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8EA770-30F9-905C-EA22-7A12EA3A3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3881" y="666945"/>
            <a:ext cx="6874314" cy="1262216"/>
          </a:xfrm>
        </p:spPr>
        <p:txBody>
          <a:bodyPr>
            <a:normAutofit/>
          </a:bodyPr>
          <a:lstStyle/>
          <a:p>
            <a:r>
              <a:rPr lang="en-US" dirty="0" err="1"/>
              <a:t>Pengabdian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Masyrakat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811983-12B5-999F-4F97-708DA76424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8467" y="2274849"/>
            <a:ext cx="9116152" cy="4194574"/>
          </a:xfrm>
        </p:spPr>
        <p:txBody>
          <a:bodyPr>
            <a:normAutofit/>
          </a:bodyPr>
          <a:lstStyle/>
          <a:p>
            <a:r>
              <a:rPr lang="en-US" dirty="0" err="1"/>
              <a:t>Pembuatan</a:t>
            </a:r>
            <a:r>
              <a:rPr lang="en-US" dirty="0"/>
              <a:t> </a:t>
            </a:r>
            <a:r>
              <a:rPr lang="en-US" dirty="0" err="1"/>
              <a:t>Materi</a:t>
            </a:r>
            <a:r>
              <a:rPr lang="en-US" dirty="0"/>
              <a:t> </a:t>
            </a:r>
            <a:r>
              <a:rPr lang="en-US" dirty="0" err="1"/>
              <a:t>Pengajaran</a:t>
            </a:r>
            <a:r>
              <a:rPr lang="en-US" dirty="0"/>
              <a:t> BIPA </a:t>
            </a:r>
          </a:p>
          <a:p>
            <a:pPr lvl="1"/>
            <a:r>
              <a:rPr lang="en-US" dirty="0"/>
              <a:t>Community Development – Digital Content</a:t>
            </a:r>
          </a:p>
          <a:p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dirty="0" err="1"/>
              <a:t>kesadaran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 </a:t>
            </a:r>
            <a:r>
              <a:rPr lang="en-US" dirty="0" err="1"/>
              <a:t>luas</a:t>
            </a:r>
            <a:r>
              <a:rPr lang="en-US" dirty="0"/>
              <a:t> </a:t>
            </a:r>
            <a:r>
              <a:rPr lang="en-US" dirty="0" err="1"/>
              <a:t>mengenai</a:t>
            </a:r>
            <a:r>
              <a:rPr lang="en-US" dirty="0"/>
              <a:t> </a:t>
            </a:r>
            <a:r>
              <a:rPr lang="en-US" dirty="0" err="1"/>
              <a:t>dampak</a:t>
            </a:r>
            <a:r>
              <a:rPr lang="en-US" dirty="0"/>
              <a:t> </a:t>
            </a:r>
            <a:r>
              <a:rPr lang="en-US" dirty="0" err="1"/>
              <a:t>banjir</a:t>
            </a:r>
            <a:r>
              <a:rPr lang="en-US" dirty="0"/>
              <a:t> </a:t>
            </a:r>
          </a:p>
          <a:p>
            <a:pPr lvl="1"/>
            <a:r>
              <a:rPr lang="en-US" dirty="0">
                <a:hlinkClick r:id="rId2"/>
              </a:rPr>
              <a:t>https://languages-cultures.uq.edu.au/communicating-flooding</a:t>
            </a:r>
            <a:r>
              <a:rPr lang="en-US" dirty="0"/>
              <a:t> </a:t>
            </a:r>
          </a:p>
          <a:p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dirty="0" err="1"/>
              <a:t>suara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pemuda-</a:t>
            </a:r>
            <a:r>
              <a:rPr lang="en-US" dirty="0" err="1"/>
              <a:t>pemudi</a:t>
            </a:r>
            <a:r>
              <a:rPr lang="en-US" dirty="0"/>
              <a:t> di Indonesia dan Australia tentang </a:t>
            </a:r>
            <a:r>
              <a:rPr lang="en-US" dirty="0" err="1"/>
              <a:t>pengalaman</a:t>
            </a:r>
            <a:r>
              <a:rPr lang="en-US" dirty="0"/>
              <a:t> </a:t>
            </a:r>
            <a:r>
              <a:rPr lang="en-US" dirty="0" err="1"/>
              <a:t>mereka</a:t>
            </a:r>
            <a:r>
              <a:rPr lang="en-US" dirty="0"/>
              <a:t> </a:t>
            </a:r>
            <a:r>
              <a:rPr lang="en-US" dirty="0" err="1"/>
              <a:t>terdampak</a:t>
            </a:r>
            <a:r>
              <a:rPr lang="en-US" dirty="0"/>
              <a:t> </a:t>
            </a:r>
            <a:r>
              <a:rPr lang="en-US" dirty="0" err="1"/>
              <a:t>banjir</a:t>
            </a:r>
            <a:endParaRPr lang="en-US" dirty="0"/>
          </a:p>
          <a:p>
            <a:pPr lvl="1"/>
            <a:r>
              <a:rPr lang="en-US" dirty="0"/>
              <a:t>YouTube Channel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2693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8EA770-30F9-905C-EA22-7A12EA3A3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4323" y="562071"/>
            <a:ext cx="7429783" cy="1262216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Pengajaran</a:t>
            </a:r>
            <a:r>
              <a:rPr lang="en-US" dirty="0"/>
              <a:t> - Program Enrichment - Research Track (</a:t>
            </a:r>
            <a:r>
              <a:rPr lang="en-US" dirty="0" err="1"/>
              <a:t>Publikasi</a:t>
            </a:r>
            <a:r>
              <a:rPr lang="en-US" dirty="0"/>
              <a:t> </a:t>
            </a:r>
            <a:r>
              <a:rPr lang="en-US" dirty="0" err="1"/>
              <a:t>Mahasiswa</a:t>
            </a:r>
            <a:r>
              <a:rPr lang="en-US" dirty="0"/>
              <a:t> dan Research Training)</a:t>
            </a:r>
            <a:br>
              <a:rPr lang="en-US" dirty="0"/>
            </a:br>
            <a:endParaRPr lang="en-US" dirty="0"/>
          </a:p>
        </p:txBody>
      </p:sp>
      <p:pic>
        <p:nvPicPr>
          <p:cNvPr id="7" name="Picture 6" descr="A screenshot of a video call&#10;&#10;Description automatically generated">
            <a:extLst>
              <a:ext uri="{FF2B5EF4-FFF2-40B4-BE49-F238E27FC236}">
                <a16:creationId xmlns:a16="http://schemas.microsoft.com/office/drawing/2014/main" id="{CABDB24D-C321-6D72-2D17-8AC2BA5C2B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927" t="5003" r="15477" b="5774"/>
          <a:stretch/>
        </p:blipFill>
        <p:spPr>
          <a:xfrm>
            <a:off x="460917" y="1824287"/>
            <a:ext cx="4811961" cy="4070197"/>
          </a:xfrm>
          <a:prstGeom prst="rect">
            <a:avLst/>
          </a:prstGeom>
        </p:spPr>
      </p:pic>
      <p:pic>
        <p:nvPicPr>
          <p:cNvPr id="9" name="Picture 8" descr="A screenshot of a video conference&#10;&#10;Description automatically generated">
            <a:extLst>
              <a:ext uri="{FF2B5EF4-FFF2-40B4-BE49-F238E27FC236}">
                <a16:creationId xmlns:a16="http://schemas.microsoft.com/office/drawing/2014/main" id="{FBA9E947-0F97-35DF-0AE6-8FAF344A7B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360" t="5478" r="4018" b="5510"/>
          <a:stretch/>
        </p:blipFill>
        <p:spPr>
          <a:xfrm>
            <a:off x="5373239" y="2112092"/>
            <a:ext cx="6110868" cy="3782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354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E2BE2-03E4-6ACD-46C9-334FA603E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TERIMAKASIH</a:t>
            </a:r>
          </a:p>
        </p:txBody>
      </p:sp>
    </p:spTree>
    <p:extLst>
      <p:ext uri="{BB962C8B-B14F-4D97-AF65-F5344CB8AC3E}">
        <p14:creationId xmlns:p14="http://schemas.microsoft.com/office/powerpoint/2010/main" val="4183804113"/>
      </p:ext>
    </p:extLst>
  </p:cSld>
  <p:clrMapOvr>
    <a:masterClrMapping/>
  </p:clrMapOvr>
</p:sld>
</file>

<file path=ppt/theme/theme1.xml><?xml version="1.0" encoding="utf-8"?>
<a:theme xmlns:a="http://schemas.openxmlformats.org/drawingml/2006/main" name="binu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inus" id="{BE47DA3B-A75E-3B40-8B75-74586715E8D5}" vid="{EA4FACFF-CE8A-1344-996E-570D73608B8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binus</Template>
  <TotalTime>153</TotalTime>
  <Words>463</Words>
  <Application>Microsoft Office PowerPoint</Application>
  <PresentationFormat>Widescreen</PresentationFormat>
  <Paragraphs>45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Open Sans</vt:lpstr>
      <vt:lpstr>TimesNewRomanPS</vt:lpstr>
      <vt:lpstr>binus</vt:lpstr>
      <vt:lpstr>Flooding Youth Futures</vt:lpstr>
      <vt:lpstr>Latar Belakang Proyek Penelitian </vt:lpstr>
      <vt:lpstr>Creative Digital English BINUS UNIVERSITY</vt:lpstr>
      <vt:lpstr>Research Roadmap –  Creative Digital English</vt:lpstr>
      <vt:lpstr>Flooding Youth Futures</vt:lpstr>
      <vt:lpstr>Kolaborasi Penelitian Internasional – Publikasi Bersama </vt:lpstr>
      <vt:lpstr>Pengabdian Kepada Masyrakat </vt:lpstr>
      <vt:lpstr>Pengajaran - Program Enrichment - Research Track (Publikasi Mahasiswa dan Research Training) </vt:lpstr>
      <vt:lpstr>TERIMAKASIH</vt:lpstr>
      <vt:lpstr>Brainstorm and Sharing Session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Flooding Youth Futures</dc:title>
  <dc:creator>Udiana Puspa Dewi</dc:creator>
  <cp:lastModifiedBy>Kristen Johnston</cp:lastModifiedBy>
  <cp:revision>3</cp:revision>
  <dcterms:created xsi:type="dcterms:W3CDTF">2025-02-15T14:18:29Z</dcterms:created>
  <dcterms:modified xsi:type="dcterms:W3CDTF">2025-03-21T02:21:05Z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f488380-630a-4f55-a077-a19445e3f360_Enabled">
    <vt:lpwstr>true</vt:lpwstr>
  </property>
  <property fmtid="{D5CDD505-2E9C-101B-9397-08002B2CF9AE}" pid="3" name="MSIP_Label_0f488380-630a-4f55-a077-a19445e3f360_SetDate">
    <vt:lpwstr>2025-03-21T02:20:36Z</vt:lpwstr>
  </property>
  <property fmtid="{D5CDD505-2E9C-101B-9397-08002B2CF9AE}" pid="4" name="MSIP_Label_0f488380-630a-4f55-a077-a19445e3f360_Method">
    <vt:lpwstr>Standard</vt:lpwstr>
  </property>
  <property fmtid="{D5CDD505-2E9C-101B-9397-08002B2CF9AE}" pid="5" name="MSIP_Label_0f488380-630a-4f55-a077-a19445e3f360_Name">
    <vt:lpwstr>OFFICIAL - INTERNAL</vt:lpwstr>
  </property>
  <property fmtid="{D5CDD505-2E9C-101B-9397-08002B2CF9AE}" pid="6" name="MSIP_Label_0f488380-630a-4f55-a077-a19445e3f360_SiteId">
    <vt:lpwstr>b6e377cf-9db3-46cb-91a2-fad9605bb15c</vt:lpwstr>
  </property>
  <property fmtid="{D5CDD505-2E9C-101B-9397-08002B2CF9AE}" pid="7" name="MSIP_Label_0f488380-630a-4f55-a077-a19445e3f360_ActionId">
    <vt:lpwstr>c5cad768-ee27-4bd1-8153-092e8d870aa1</vt:lpwstr>
  </property>
  <property fmtid="{D5CDD505-2E9C-101B-9397-08002B2CF9AE}" pid="8" name="MSIP_Label_0f488380-630a-4f55-a077-a19445e3f360_ContentBits">
    <vt:lpwstr>0</vt:lpwstr>
  </property>
  <property fmtid="{D5CDD505-2E9C-101B-9397-08002B2CF9AE}" pid="9" name="MSIP_Label_0f488380-630a-4f55-a077-a19445e3f360_Tag">
    <vt:lpwstr>10, 3, 0, 1</vt:lpwstr>
  </property>
</Properties>
</file>